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0" r:id="rId17"/>
    <p:sldId id="273" r:id="rId18"/>
    <p:sldId id="274" r:id="rId19"/>
    <p:sldId id="284" r:id="rId20"/>
    <p:sldId id="285" r:id="rId21"/>
    <p:sldId id="286" r:id="rId22"/>
    <p:sldId id="287" r:id="rId23"/>
    <p:sldId id="288" r:id="rId24"/>
    <p:sldId id="289" r:id="rId25"/>
    <p:sldId id="283" r:id="rId26"/>
    <p:sldId id="290" r:id="rId27"/>
    <p:sldId id="291" r:id="rId28"/>
    <p:sldId id="293" r:id="rId29"/>
    <p:sldId id="292" r:id="rId30"/>
    <p:sldId id="294" r:id="rId31"/>
    <p:sldId id="295" r:id="rId32"/>
    <p:sldId id="296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4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2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9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8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1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8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1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7/20/2024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9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D1C5FEB-9C1A-A0E9-B443-F2D4A5148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0"/>
            <a:ext cx="4903438" cy="5415739"/>
          </a:xfrm>
        </p:spPr>
        <p:txBody>
          <a:bodyPr anchor="ctr">
            <a:normAutofit/>
          </a:bodyPr>
          <a:lstStyle/>
          <a:p>
            <a:r>
              <a:rPr lang="es-ES"/>
              <a:t>Predicción del rendimiento escolar </a:t>
            </a:r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CB1F1867-0572-089A-66B2-828CB004D7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rcRect l="3539" r="7580" b="1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28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Features Categóricas: Tutoring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79E96C-2D65-6D62-F29D-8783B9840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082505" y="780744"/>
            <a:ext cx="4425271" cy="528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0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Features Categóricas: Parental Support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0BF611-C93D-2B2E-570C-5C1974F1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082505" y="813933"/>
            <a:ext cx="4425271" cy="52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6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Features Categóricas: Extracurricular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E95C5A2-7971-C05E-E303-27E01CE1E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082505" y="802871"/>
            <a:ext cx="4425271" cy="52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1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Right Triangle 11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ight Triangle 157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Features </a:t>
            </a:r>
            <a:r>
              <a:rPr lang="en-US" sz="5400"/>
              <a:t>Categóricas</a:t>
            </a:r>
            <a:r>
              <a:rPr lang="en-US" sz="5400" dirty="0"/>
              <a:t>: Sports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7EF98F-EF19-A988-43B5-0CCCF5A23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80"/>
          <a:stretch/>
        </p:blipFill>
        <p:spPr>
          <a:xfrm>
            <a:off x="7082505" y="807958"/>
            <a:ext cx="4425271" cy="52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3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Right Triangle 195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200" name="Freeform: Shape 199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Right Triangle 234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Features </a:t>
            </a:r>
            <a:r>
              <a:rPr lang="en-US" sz="5400"/>
              <a:t>Categóricas</a:t>
            </a:r>
            <a:r>
              <a:rPr lang="en-US" sz="5400" dirty="0"/>
              <a:t>: Music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1599E0-9087-55E8-5F1B-626C3F0EB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80"/>
          <a:stretch/>
        </p:blipFill>
        <p:spPr>
          <a:xfrm>
            <a:off x="7082505" y="807958"/>
            <a:ext cx="4425271" cy="52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Right Triangle 27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75" name="Rectangle 27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277" name="Freeform: Shape 276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2" name="Right Triangle 311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Features </a:t>
            </a:r>
            <a:r>
              <a:rPr lang="en-US" sz="5400"/>
              <a:t>Categóricas</a:t>
            </a:r>
            <a:r>
              <a:rPr lang="en-US" sz="5400" dirty="0"/>
              <a:t>: Volunteering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88DEA2-F81C-6645-853A-3607DB1A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480"/>
          <a:stretch/>
        </p:blipFill>
        <p:spPr>
          <a:xfrm>
            <a:off x="7082505" y="807958"/>
            <a:ext cx="4425271" cy="52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162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Right Triangle 195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7" name="Rectangle 197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38" name="Group 199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Freeform: Shape 232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EEB48D18-9929-3A33-6519-9830DC31FF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9189" r="-1" b="19399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89A434-561C-A4A2-490C-62E515D7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Modelo de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352763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2" name="Right Triangle 20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4" name="Rectangle 20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9" name="Right Triangle 23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Features Categóricas: Age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EECF4C-44A5-6AEB-387C-FD057CA39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Right Triangle 19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Right Triangle 230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Features Categóricas: Gender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981702-2F55-055F-32A3-A1AC24E7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2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 dirty="0" err="1"/>
              <a:t>Categóricas</a:t>
            </a:r>
            <a:r>
              <a:rPr lang="en-US" sz="4200" dirty="0"/>
              <a:t>: Ethnicity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83FF41-37B9-5985-8699-21D39F22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52" y="2340144"/>
            <a:ext cx="6389433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5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" name="Group 11">
            <a:extLst>
              <a:ext uri="{FF2B5EF4-FFF2-40B4-BE49-F238E27FC236}">
                <a16:creationId xmlns:a16="http://schemas.microsoft.com/office/drawing/2014/main" id="{67CE0AF2-326F-4B0F-B97A-2C14B3CE1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E8B05B5-D3AB-4AAC-B97A-7D65FF85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13">
              <a:extLst>
                <a:ext uri="{FF2B5EF4-FFF2-40B4-BE49-F238E27FC236}">
                  <a16:creationId xmlns:a16="http://schemas.microsoft.com/office/drawing/2014/main" id="{2647EC12-BFF1-4F97-8364-51C4DF812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15F011-94BA-47DC-834F-1388B3421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06A0AD-93DC-442E-9F60-B30CEAF7D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D3C365-CE85-4FAC-B746-E04C9F92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78454BD-0545-4C56-BD44-0FD16077F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B2AB6B5-F9FA-46C4-9677-F28F2A3BC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888551-D4D1-46F5-975D-320FB87DB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67C48A2-7C70-4832-8EA1-F4690A5F6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B11DE8-28CF-46C2-AB13-7AE209801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0395973-46DA-4BF6-B9C1-F0B4512DE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CCFEEC4-7A30-4BB7-91CE-1BBA13833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8A0F616-0997-42B0-83B2-BDF6BB350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44B0F3E-07AE-40F2-ACA8-84BBAEE5B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A948B5D-3085-4444-95B3-2ED3F19C1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B0FDF0-2286-4AD5-8409-EC8B706C5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B8842C3-3266-4C74-A6BF-5529C9CC2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20E458-6F68-46DF-9407-9E6AD8CE2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CB4A57-7F7E-426D-93B5-984A8F8BC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C038EA1-A5C8-4528-9DEC-35C3970C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CC18C7B-5800-46CC-B5DF-8B8D91A1B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7AFBA18-1DE7-4213-9CF2-DAA4886EA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209AD18-3DFF-4A2A-BA06-5B62BC9F3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349A2-4AE5-4765-852E-EDD390D0E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F551698-2DD2-4F8E-ABB8-0CBAE048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3D68F4A-8464-4C0E-8E8F-218BA86E1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1142AB3-3DD8-414B-8BB3-2E30DBD7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796E03-EB21-459D-96EA-B0EE0109B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F4A84E-E201-47CA-85A4-25A9D7662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C03A65C-C198-4FD0-8FF6-BBF0C3AA8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2344B27-CEB6-40F4-A75F-54415ACD5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72D91726-E656-4E99-9757-0A6650CB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151704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77A5FC-8C70-85FC-352A-DDE82B6E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7963770" cy="102501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dirty="0"/>
              <a:t>Descripción de los datos obtenidos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5C5AAF-2B2D-741B-8860-16D97F3F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6" y="2422811"/>
            <a:ext cx="11568053" cy="263173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C62F30-5E5D-2C66-3C51-F92F7FD7AFD6}"/>
              </a:ext>
            </a:extLst>
          </p:cNvPr>
          <p:cNvSpPr txBox="1"/>
          <p:nvPr/>
        </p:nvSpPr>
        <p:spPr>
          <a:xfrm>
            <a:off x="736271" y="5317967"/>
            <a:ext cx="533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Regresor Lineal:			GPA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0BA6171-31FD-7201-72F6-58AA0067AA4A}"/>
              </a:ext>
            </a:extLst>
          </p:cNvPr>
          <p:cNvSpPr txBox="1"/>
          <p:nvPr/>
        </p:nvSpPr>
        <p:spPr>
          <a:xfrm>
            <a:off x="684224" y="6032558"/>
            <a:ext cx="589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Clasificador Multiclase:		GradeClass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18074B8F-FF00-0695-FEAA-8FEBF30D76FD}"/>
              </a:ext>
            </a:extLst>
          </p:cNvPr>
          <p:cNvCxnSpPr>
            <a:cxnSpLocks/>
          </p:cNvCxnSpPr>
          <p:nvPr/>
        </p:nvCxnSpPr>
        <p:spPr>
          <a:xfrm>
            <a:off x="3243072" y="5530065"/>
            <a:ext cx="88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46F111C7-C312-FF28-D1B9-20015C1F0822}"/>
              </a:ext>
            </a:extLst>
          </p:cNvPr>
          <p:cNvCxnSpPr>
            <a:cxnSpLocks/>
          </p:cNvCxnSpPr>
          <p:nvPr/>
        </p:nvCxnSpPr>
        <p:spPr>
          <a:xfrm>
            <a:off x="3243072" y="6235512"/>
            <a:ext cx="88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020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541770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 dirty="0" err="1"/>
              <a:t>Categóricas</a:t>
            </a:r>
            <a:r>
              <a:rPr lang="en-US" sz="4200" dirty="0"/>
              <a:t>: Parental Education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865688-71F6-7C7F-0000-332C52605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72" y="2340144"/>
            <a:ext cx="6416392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0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/>
              <a:t>Categóricas</a:t>
            </a:r>
            <a:r>
              <a:rPr lang="en-US" sz="4200" dirty="0"/>
              <a:t>: Tutoring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93D02A-20D6-A6AA-59D5-CC5A77F12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5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ight Triangle 153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Features Categóricas: Parental Support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3EDA6B-11BF-9EBF-6E46-5F5BD413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379" y="2340144"/>
            <a:ext cx="6443579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84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ight Triangle 153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Features Categóricas: Extracurricular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EF5888-779D-8A4A-4AFF-FAE3ACE1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972" y="2340144"/>
            <a:ext cx="6416392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1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 dirty="0" err="1"/>
              <a:t>Categóricas</a:t>
            </a:r>
            <a:r>
              <a:rPr lang="en-US" sz="4200" dirty="0"/>
              <a:t>: Sports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832231-1B2A-2004-07AF-A482BB56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01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Features </a:t>
            </a:r>
            <a:r>
              <a:rPr lang="en-US" sz="4200" dirty="0" err="1"/>
              <a:t>Categóricas</a:t>
            </a:r>
            <a:r>
              <a:rPr lang="en-US" sz="4200" dirty="0"/>
              <a:t>: Music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97F5AA-8B2B-FB89-0755-008AEE65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ight Triangle 153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Features </a:t>
            </a:r>
            <a:r>
              <a:rPr lang="en-US" sz="4600" dirty="0" err="1"/>
              <a:t>Categóricas</a:t>
            </a:r>
            <a:r>
              <a:rPr lang="en-US" sz="4600" dirty="0"/>
              <a:t>: Volunteering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9868FF-3FFB-D2C4-7272-6131626D5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20" y="2340144"/>
            <a:ext cx="6362697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97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4" name="Rectangle 44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5" name="Group 46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ight Triangle 79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8CE5-18D3-212C-59A1-02A5005F2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4"/>
            <a:ext cx="5408713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Resultados obtenidos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2A72F6-3A25-997A-23B5-2918FCA9C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10" b="16543"/>
          <a:stretch/>
        </p:blipFill>
        <p:spPr>
          <a:xfrm>
            <a:off x="1156264" y="2340144"/>
            <a:ext cx="9368752" cy="3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72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3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034FA5-2802-2490-8AD5-D2721859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652" b="15098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A1F22E2-9813-4EBC-A701-AAAA6ED15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F8B7518-BB87-4DEF-913D-A2C5C7E89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7FA77DC-D6FA-4AF0-A95F-D85CBE0CE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31CC20-67CB-426B-9FFC-86FBB5EA6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F16F19F-AFAD-4BB8-BADC-94042BA78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A21872D-2D68-4EB1-A577-7F00EF355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B199ACF-202D-4583-B640-4C058ED56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3BC0596-61D3-4355-A982-C094F43CB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51CA5D-B2E2-4379-B91C-7B20CCE96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2794494-F766-402C-9809-2B7281C2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34BC5DD-5792-4415-B452-36FC7DB9D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2D5BC48-7901-4D5B-AD85-A6FCC73C2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ABEFD0-8063-4DE5-9CA3-737A67750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AA24B3D-8D0A-479A-B1D0-06EF71D6F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56DE0E-53B5-4582-80B2-722B3BCF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883FE8-A185-4697-8586-55EED58A5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8896C73-323B-4B40-8CA7-A60CB0C66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EF23969-C27D-45AA-837C-C07705B0A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3FEA341-5A10-448E-A0F8-6D0718B85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1EE197-BD9A-4965-84E0-BB65569A7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6FCEBE5-19AB-4C9B-8AC6-78A104965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0E1E700-F8E3-4452-95DE-C8B0FE50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295082-1371-47D6-A2AB-35BE9A7F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1A10ADB-4739-4067-852F-DFA06CC8E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406801A-B91F-4D65-8E7B-2273ADD21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2C9FE0-C4B7-41D4-B2F5-B9C177CCB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B487A2F-0D93-4B96-A88E-A7C3050D6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94C9A55-5148-43BC-9F3C-1EA2B7BC5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8B2033D-57C6-4263-BCBC-4F717C962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1D041FE-8BBF-4472-9BA9-274FF791E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F09DF04-1192-4720-BC8C-10F3AA1C4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24BB435-2932-44F7-AC2E-D5A16116E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5" y="3657600"/>
            <a:ext cx="12198214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89A434-561C-A4A2-490C-62E515D71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4453656"/>
            <a:ext cx="10325635" cy="9751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Modelo de Regresión</a:t>
            </a:r>
          </a:p>
        </p:txBody>
      </p:sp>
    </p:spTree>
    <p:extLst>
      <p:ext uri="{BB962C8B-B14F-4D97-AF65-F5344CB8AC3E}">
        <p14:creationId xmlns:p14="http://schemas.microsoft.com/office/powerpoint/2010/main" val="5223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1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2" name="Rectangle 44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C255AD-3787-BF84-253A-9E49C371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 err="1"/>
              <a:t>Selección</a:t>
            </a:r>
            <a:r>
              <a:rPr lang="en-US" sz="5400" dirty="0"/>
              <a:t> features </a:t>
            </a:r>
            <a:r>
              <a:rPr lang="en-US" sz="5400" dirty="0" err="1"/>
              <a:t>numéricas</a:t>
            </a:r>
            <a:endParaRPr lang="en-US" sz="54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A7A1F16-CB38-C1AC-DBBD-0DB36C2BC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2313" y="714591"/>
            <a:ext cx="6230465" cy="54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7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ight Triangle 85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93B9E3-1102-82A0-DA55-DB52721B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50" y="-40410"/>
            <a:ext cx="8348830" cy="18811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Separación de features: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E4A33E-8FFA-8680-2611-9028F9937AC6}"/>
              </a:ext>
            </a:extLst>
          </p:cNvPr>
          <p:cNvSpPr>
            <a:spLocks/>
          </p:cNvSpPr>
          <p:nvPr/>
        </p:nvSpPr>
        <p:spPr>
          <a:xfrm>
            <a:off x="878319" y="2699429"/>
            <a:ext cx="4038652" cy="3276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u="sng" dirty="0"/>
              <a:t>Features </a:t>
            </a:r>
            <a:r>
              <a:rPr lang="en-US" sz="2000" u="sng" dirty="0" err="1"/>
              <a:t>numéricas</a:t>
            </a:r>
            <a:r>
              <a:rPr lang="en-US" sz="2000" u="sng" dirty="0"/>
              <a:t>:</a:t>
            </a:r>
          </a:p>
          <a:p>
            <a:pPr marL="251460" lvl="1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Study Time Weekly</a:t>
            </a:r>
          </a:p>
          <a:p>
            <a:pPr marL="251460" lvl="1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Absences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B557783-B7F6-C640-3CD5-F496B055FDDF}"/>
              </a:ext>
            </a:extLst>
          </p:cNvPr>
          <p:cNvSpPr txBox="1">
            <a:spLocks/>
          </p:cNvSpPr>
          <p:nvPr/>
        </p:nvSpPr>
        <p:spPr>
          <a:xfrm>
            <a:off x="7865638" y="2545739"/>
            <a:ext cx="3856953" cy="374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" indent="-125730" defTabSz="502920">
              <a:lnSpc>
                <a:spcPct val="100000"/>
              </a:lnSpc>
              <a:spcBef>
                <a:spcPts val="550"/>
              </a:spcBef>
            </a:pPr>
            <a:r>
              <a:rPr lang="es-ES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Features categóricas:</a:t>
            </a: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Age</a:t>
            </a: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Gender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Ethnicity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Parental </a:t>
            </a: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Education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Parental </a:t>
            </a: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Support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Extracurricular</a:t>
            </a: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Sports</a:t>
            </a:r>
            <a:endParaRPr lang="es-ES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Music</a:t>
            </a:r>
          </a:p>
          <a:p>
            <a:pPr marL="251460" lvl="1" indent="-125730" defTabSz="502920">
              <a:lnSpc>
                <a:spcPct val="100000"/>
              </a:lnSpc>
              <a:spcBef>
                <a:spcPts val="275"/>
              </a:spcBef>
            </a:pPr>
            <a:r>
              <a:rPr lang="es-ES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Volunteering</a:t>
            </a:r>
            <a:endParaRPr lang="es-ES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31FA56C-CC2E-42AC-6B11-5BB6E13D1BCF}"/>
              </a:ext>
            </a:extLst>
          </p:cNvPr>
          <p:cNvSpPr/>
          <p:nvPr/>
        </p:nvSpPr>
        <p:spPr>
          <a:xfrm>
            <a:off x="846799" y="2669395"/>
            <a:ext cx="3019647" cy="130115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8ABE600-1351-C9E8-BDAB-6709B198486D}"/>
              </a:ext>
            </a:extLst>
          </p:cNvPr>
          <p:cNvSpPr/>
          <p:nvPr/>
        </p:nvSpPr>
        <p:spPr>
          <a:xfrm>
            <a:off x="7750046" y="2494982"/>
            <a:ext cx="3162017" cy="338238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7316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8B982-00C2-4334-2A10-586DA133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3930417" cy="247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Selección de features categóricas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785CF9-DF99-2B70-767B-07C12F952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3428997"/>
            <a:ext cx="3930417" cy="23066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El test de ANOVA indica que la </a:t>
            </a:r>
            <a:r>
              <a:rPr lang="en-US" sz="2400" dirty="0" err="1"/>
              <a:t>única</a:t>
            </a:r>
            <a:r>
              <a:rPr lang="en-US" sz="2400" dirty="0"/>
              <a:t> feature </a:t>
            </a:r>
            <a:r>
              <a:rPr lang="en-US" sz="2400" dirty="0" err="1"/>
              <a:t>categórica</a:t>
            </a:r>
            <a:r>
              <a:rPr lang="en-US" sz="2400" dirty="0"/>
              <a:t> de </a:t>
            </a:r>
            <a:r>
              <a:rPr lang="en-US" sz="2400" dirty="0" err="1"/>
              <a:t>interés</a:t>
            </a:r>
            <a:r>
              <a:rPr lang="en-US" sz="2400" dirty="0"/>
              <a:t> es Parental Support.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FCACB1-6435-ADCC-6781-CBA36AD50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000721" y="714591"/>
            <a:ext cx="4593648" cy="54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9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FCF25-1D51-21A2-72CF-529C7F5F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32201"/>
            <a:ext cx="10325000" cy="1442463"/>
          </a:xfrm>
        </p:spPr>
        <p:txBody>
          <a:bodyPr/>
          <a:lstStyle/>
          <a:p>
            <a:r>
              <a:rPr lang="es-ES" dirty="0"/>
              <a:t>Mejor modelo: </a:t>
            </a:r>
            <a:r>
              <a:rPr lang="es-ES" dirty="0" err="1"/>
              <a:t>LinearRegression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DC7EC6-F28D-9DD9-8999-686AE0B88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02129" cy="1363189"/>
          </a:xfrm>
        </p:spPr>
        <p:txBody>
          <a:bodyPr/>
          <a:lstStyle/>
          <a:p>
            <a:r>
              <a:rPr lang="es-ES" dirty="0"/>
              <a:t>El mejor modelo después de varias pruebas es el regresor lineal de </a:t>
            </a:r>
            <a:r>
              <a:rPr lang="es-ES" dirty="0" err="1"/>
              <a:t>sklearn.linear_model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36A0222-1CE7-C3BE-CF5A-FBFF983572B7}"/>
              </a:ext>
            </a:extLst>
          </p:cNvPr>
          <p:cNvSpPr txBox="1">
            <a:spLocks/>
          </p:cNvSpPr>
          <p:nvPr/>
        </p:nvSpPr>
        <p:spPr>
          <a:xfrm>
            <a:off x="776424" y="4047744"/>
            <a:ext cx="2115719" cy="13631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RESULTADOS:</a:t>
            </a:r>
          </a:p>
          <a:p>
            <a:pPr lvl="1"/>
            <a:r>
              <a:rPr lang="es-ES" dirty="0"/>
              <a:t>MSE : 0.0674</a:t>
            </a:r>
          </a:p>
          <a:p>
            <a:pPr lvl="1"/>
            <a:r>
              <a:rPr lang="es-ES" dirty="0"/>
              <a:t>MAE : 0.204</a:t>
            </a:r>
          </a:p>
          <a:p>
            <a:pPr lvl="1"/>
            <a:r>
              <a:rPr lang="es-ES" dirty="0"/>
              <a:t>RMSE : 0.2597</a:t>
            </a:r>
          </a:p>
          <a:p>
            <a:pPr lvl="1"/>
            <a:r>
              <a:rPr lang="es-ES" dirty="0"/>
              <a:t>R</a:t>
            </a:r>
            <a:r>
              <a:rPr lang="es-ES" baseline="30000" dirty="0"/>
              <a:t>2</a:t>
            </a:r>
            <a:r>
              <a:rPr lang="es-ES" dirty="0"/>
              <a:t> Score : 0.9184</a:t>
            </a:r>
          </a:p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5DFE97E-E3F4-9DA7-9103-1593552D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296" y="2242567"/>
            <a:ext cx="4475280" cy="28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32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9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Right Triangle 12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5" name="Rectangle 125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6" name="Group 127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Right Triangle 160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44D0F5-6C06-AFF1-BBF3-4B143449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251929"/>
            <a:ext cx="8332335" cy="1410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 err="1"/>
              <a:t>Importancia</a:t>
            </a:r>
            <a:r>
              <a:rPr lang="en-US" sz="4600" dirty="0"/>
              <a:t> de las features 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E65A9C68-C1A7-3ADB-10B7-4175C88ED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167" y="2340144"/>
            <a:ext cx="7106002" cy="380171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9C7E21-8E5C-0555-C38F-9E2B63AEF9BC}"/>
              </a:ext>
            </a:extLst>
          </p:cNvPr>
          <p:cNvSpPr txBox="1"/>
          <p:nvPr/>
        </p:nvSpPr>
        <p:spPr>
          <a:xfrm>
            <a:off x="1034473" y="1832759"/>
            <a:ext cx="798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tiempo de estudio semanal y las ausencias han sido estandarizadas.</a:t>
            </a:r>
          </a:p>
        </p:txBody>
      </p:sp>
    </p:spTree>
    <p:extLst>
      <p:ext uri="{BB962C8B-B14F-4D97-AF65-F5344CB8AC3E}">
        <p14:creationId xmlns:p14="http://schemas.microsoft.com/office/powerpoint/2010/main" val="14874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176001"/>
          </a:xfrm>
        </p:spPr>
        <p:txBody>
          <a:bodyPr/>
          <a:lstStyle/>
          <a:p>
            <a:r>
              <a:rPr lang="es-ES" dirty="0"/>
              <a:t>Features numéricas: </a:t>
            </a:r>
            <a:r>
              <a:rPr lang="es-ES" dirty="0" err="1"/>
              <a:t>Study</a:t>
            </a:r>
            <a:r>
              <a:rPr lang="es-ES" dirty="0"/>
              <a:t> Time </a:t>
            </a:r>
            <a:r>
              <a:rPr lang="es-ES" dirty="0" err="1"/>
              <a:t>Weekly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29154B-01C6-A457-C581-E7BA985F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991" y="2113550"/>
            <a:ext cx="6651175" cy="43339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508563-68F6-0C34-D740-71B3E94F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228" y="3429000"/>
            <a:ext cx="1810107" cy="154421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FBA9019-0860-780D-2ADD-E8C2B7028318}"/>
              </a:ext>
            </a:extLst>
          </p:cNvPr>
          <p:cNvSpPr txBox="1"/>
          <p:nvPr/>
        </p:nvSpPr>
        <p:spPr>
          <a:xfrm>
            <a:off x="9741317" y="3059668"/>
            <a:ext cx="197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Datos relevantes</a:t>
            </a:r>
          </a:p>
        </p:txBody>
      </p:sp>
    </p:spTree>
    <p:extLst>
      <p:ext uri="{BB962C8B-B14F-4D97-AF65-F5344CB8AC3E}">
        <p14:creationId xmlns:p14="http://schemas.microsoft.com/office/powerpoint/2010/main" val="2159103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176001"/>
          </a:xfrm>
        </p:spPr>
        <p:txBody>
          <a:bodyPr/>
          <a:lstStyle/>
          <a:p>
            <a:r>
              <a:rPr lang="es-ES" dirty="0"/>
              <a:t>Features numéricas: </a:t>
            </a:r>
            <a:r>
              <a:rPr lang="es-ES" dirty="0" err="1"/>
              <a:t>Absences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481724-A851-5563-FAE6-1D233F6DD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97" y="1901952"/>
            <a:ext cx="7167606" cy="46619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5225422-C318-10CC-5860-A653A574EA6B}"/>
              </a:ext>
            </a:extLst>
          </p:cNvPr>
          <p:cNvSpPr txBox="1"/>
          <p:nvPr/>
        </p:nvSpPr>
        <p:spPr>
          <a:xfrm>
            <a:off x="9741317" y="3059668"/>
            <a:ext cx="197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Datos relevantes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0C6F6FC-325E-D538-F564-1C8319B3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412" y="3518147"/>
            <a:ext cx="153373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ight Triangle 49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ight Triangle 88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Features Categóricas: Age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C3C4FDF-2509-4CFA-8907-4852F5B64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082505" y="780744"/>
            <a:ext cx="4425271" cy="528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1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Features Categóricas: Gender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3F23E9-A210-BE7E-5C69-00999456E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/>
          <a:stretch/>
        </p:blipFill>
        <p:spPr>
          <a:xfrm>
            <a:off x="7082505" y="780743"/>
            <a:ext cx="4425271" cy="52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Features Categóricas: Ethnicity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E02DA6-3C9D-98F8-D205-0B7B21BEF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41"/>
          <a:stretch/>
        </p:blipFill>
        <p:spPr>
          <a:xfrm>
            <a:off x="7082505" y="831178"/>
            <a:ext cx="4425271" cy="518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4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8BD06E9B-D0BF-47A6-AE6D-EAD493128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297160-077C-4B0C-9F1E-6519CEDB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F77CDE-CC8E-40E6-8745-8D7CB6208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FCA172-142C-4352-A938-33B43EC3B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3BB53B-6660-4F6B-8C3C-4EAA148CF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21D1E67-3038-4399-8F14-244731FAE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A17FB9-5481-4E6D-A157-C4A1D8F29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B5B4D4B-6074-48B5-B7D7-5B22BDC2A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FE68CF5-4975-4F0E-98F8-E40F12E8F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3AD0D6-BFAB-41EE-A0DD-BFEB6844D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7EA9615-8E94-4E0C-BAF0-C52132326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6A76D71-0BE7-402F-BF24-CB0154E2A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18C09B-8FB5-4D88-B4FF-2090E7818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06FA18-2473-40B2-8AE0-DEDDC5E9A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187746C-FE57-4160-B924-6B283B332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7337AAE-EB93-4FBD-9904-036641260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FA7169-C5DB-4F02-935F-AA39EDA4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4195B93-DBB3-4197-8D91-A786D4753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F2FF9EB-46CC-4A22-AF8A-9D11BC966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631DADE-538C-4EA4-9D90-3AED82E0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35A7E2F-77A0-48A1-A881-1A12940D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C39BAD-DB08-4260-BCE5-4E1FB09A44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68F31ED-A97B-4A9A-9F56-221FFB7A3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62574E-3A61-4C31-915F-F541B7BE0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32BD431-3E1E-4528-AC59-5A23CE4CB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DE7131F-209C-4427-96DA-26E0E973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83DFDB-6A1C-41B8-B590-966064699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DA3D6B3-30E3-4C45-A709-4F775DB84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481924-9C4A-4A91-8AB4-D796F33D7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3787DCF-DA69-4379-94AB-C361DF326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53DC9D9-196D-4C02-982F-935945BD5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2AF9976-A85B-4FAC-ACA0-7B4F06D18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D38ACD-F4A1-4970-BE99-87B0A0482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429C64BC-8915-422E-9361-EE04C48F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261028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67674-F36F-1BAD-56A8-B69222E1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402451" cy="2460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Features Categóricas: Parental Education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95B35A-35DE-6E74-4A04-97E2A7977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18"/>
          <a:stretch/>
        </p:blipFill>
        <p:spPr>
          <a:xfrm>
            <a:off x="7082505" y="759261"/>
            <a:ext cx="4425271" cy="533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2499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229</Words>
  <Application>Microsoft Office PowerPoint</Application>
  <PresentationFormat>Panorámica</PresentationFormat>
  <Paragraphs>57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Grandview</vt:lpstr>
      <vt:lpstr>Wingdings</vt:lpstr>
      <vt:lpstr>CosineVTI</vt:lpstr>
      <vt:lpstr>Predicción del rendimiento escolar </vt:lpstr>
      <vt:lpstr>Descripción de los datos obtenidos</vt:lpstr>
      <vt:lpstr>Separación de features:</vt:lpstr>
      <vt:lpstr>Features numéricas: Study Time Weekly</vt:lpstr>
      <vt:lpstr>Features numéricas: Absences</vt:lpstr>
      <vt:lpstr>Features Categóricas: Age</vt:lpstr>
      <vt:lpstr>Features Categóricas: Gender</vt:lpstr>
      <vt:lpstr>Features Categóricas: Ethnicity</vt:lpstr>
      <vt:lpstr>Features Categóricas: Parental Education</vt:lpstr>
      <vt:lpstr>Features Categóricas: Tutoring</vt:lpstr>
      <vt:lpstr>Features Categóricas: Parental Support</vt:lpstr>
      <vt:lpstr>Features Categóricas: Extracurricular</vt:lpstr>
      <vt:lpstr>Features Categóricas: Sports</vt:lpstr>
      <vt:lpstr>Features Categóricas: Music</vt:lpstr>
      <vt:lpstr>Features Categóricas: Volunteering</vt:lpstr>
      <vt:lpstr>Modelo de clasificación</vt:lpstr>
      <vt:lpstr>Features Categóricas: Age</vt:lpstr>
      <vt:lpstr>Features Categóricas: Gender</vt:lpstr>
      <vt:lpstr>Features Categóricas: Ethnicity</vt:lpstr>
      <vt:lpstr>Features Categóricas: Parental Education</vt:lpstr>
      <vt:lpstr>Features Categóricas: Tutoring</vt:lpstr>
      <vt:lpstr>Features Categóricas: Parental Support</vt:lpstr>
      <vt:lpstr>Features Categóricas: Extracurricular</vt:lpstr>
      <vt:lpstr>Features Categóricas: Sports</vt:lpstr>
      <vt:lpstr>Features Categóricas: Music</vt:lpstr>
      <vt:lpstr>Features Categóricas: Volunteering</vt:lpstr>
      <vt:lpstr>Resultados obtenidos</vt:lpstr>
      <vt:lpstr>Modelo de Regresión</vt:lpstr>
      <vt:lpstr>Selección features numéricas</vt:lpstr>
      <vt:lpstr>Selección de features categóricas</vt:lpstr>
      <vt:lpstr>Mejor modelo: LinearRegression</vt:lpstr>
      <vt:lpstr>Importancia de las features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ARITZ CEREZO</dc:creator>
  <cp:lastModifiedBy>ARITZ CEREZO</cp:lastModifiedBy>
  <cp:revision>3</cp:revision>
  <dcterms:created xsi:type="dcterms:W3CDTF">2024-07-19T22:00:53Z</dcterms:created>
  <dcterms:modified xsi:type="dcterms:W3CDTF">2024-07-20T12:21:33Z</dcterms:modified>
</cp:coreProperties>
</file>